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handoutMasterIdLst>
    <p:handoutMasterId r:id="rId17"/>
  </p:handoutMasterIdLst>
  <p:sldIdLst>
    <p:sldId id="288" r:id="rId5"/>
    <p:sldId id="273" r:id="rId6"/>
    <p:sldId id="282" r:id="rId7"/>
    <p:sldId id="289" r:id="rId8"/>
    <p:sldId id="281" r:id="rId9"/>
    <p:sldId id="277" r:id="rId10"/>
    <p:sldId id="290" r:id="rId11"/>
    <p:sldId id="291" r:id="rId12"/>
    <p:sldId id="292" r:id="rId13"/>
    <p:sldId id="267" r:id="rId14"/>
    <p:sldId id="27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94" autoAdjust="0"/>
  </p:normalViewPr>
  <p:slideViewPr>
    <p:cSldViewPr snapToGrid="0">
      <p:cViewPr varScale="1">
        <p:scale>
          <a:sx n="78" d="100"/>
          <a:sy n="78" d="100"/>
        </p:scale>
        <p:origin x="878" y="6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5/27/2024</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t>5/27/2024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t>‹#›</a:t>
            </a:fld>
            <a:endParaRPr lang="en-US" dirty="0"/>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502552" y="1779325"/>
            <a:ext cx="6724891" cy="4297680"/>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3">
    <p:spTree>
      <p:nvGrpSpPr>
        <p:cNvPr id="1" name=""/>
        <p:cNvGrpSpPr/>
        <p:nvPr/>
      </p:nvGrpSpPr>
      <p:grpSpPr>
        <a:xfrm>
          <a:off x="0" y="0"/>
          <a:ext cx="0" cy="0"/>
          <a:chOff x="0" y="0"/>
          <a:chExt cx="0" cy="0"/>
        </a:xfrm>
      </p:grpSpPr>
      <p:pic>
        <p:nvPicPr>
          <p:cNvPr id="8" name="Picture Placeholder 17">
            <a:extLst>
              <a:ext uri="{FF2B5EF4-FFF2-40B4-BE49-F238E27FC236}">
                <a16:creationId xmlns:a16="http://schemas.microsoft.com/office/drawing/2014/main" id="{32B61A96-5F36-8895-B920-FC12FD76DC53}"/>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9" name="Rectangle 8">
            <a:extLst>
              <a:ext uri="{FF2B5EF4-FFF2-40B4-BE49-F238E27FC236}">
                <a16:creationId xmlns:a16="http://schemas.microsoft.com/office/drawing/2014/main" id="{8774BC39-6D56-474E-28BE-99260516AB0C}"/>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73070" y="914400"/>
            <a:ext cx="10045861" cy="1146680"/>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23687" y="2288614"/>
            <a:ext cx="5382228" cy="3475578"/>
          </a:xfrm>
        </p:spPr>
        <p:txBody>
          <a:bodyPr>
            <a:normAutofit/>
          </a:bodyPr>
          <a:lstStyle>
            <a:lvl1pPr marL="0" indent="0">
              <a:spcBef>
                <a:spcPts val="1000"/>
              </a:spcBef>
              <a:spcAft>
                <a:spcPts val="0"/>
              </a:spcAft>
              <a:buNone/>
              <a:defRPr sz="1800"/>
            </a:lvl1pPr>
            <a:lvl2pPr marL="685800">
              <a:spcBef>
                <a:spcPts val="600"/>
              </a:spcBef>
              <a:spcAft>
                <a:spcPts val="600"/>
              </a:spcAft>
              <a:defRPr sz="1800"/>
            </a:lvl2pPr>
            <a:lvl3pPr marL="1143000">
              <a:spcBef>
                <a:spcPts val="600"/>
              </a:spcBef>
              <a:spcAft>
                <a:spcPts val="600"/>
              </a:spcAft>
              <a:defRPr sz="1800"/>
            </a:lvl3pPr>
            <a:lvl4pPr marL="1600200">
              <a:spcBef>
                <a:spcPts val="600"/>
              </a:spcBef>
              <a:spcAft>
                <a:spcPts val="600"/>
              </a:spcAft>
              <a:defRPr sz="1800"/>
            </a:lvl4pPr>
            <a:lvl5pPr marL="20574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451790" y="2288614"/>
            <a:ext cx="3108960" cy="3475578"/>
          </a:xfrm>
        </p:spPr>
        <p:txBody>
          <a:bodyPr tIns="91440">
            <a:normAutofit/>
          </a:bodyPr>
          <a:lstStyle>
            <a:lvl1pPr marL="0" indent="0">
              <a:lnSpc>
                <a:spcPct val="150000"/>
              </a:lnSpc>
              <a:spcBef>
                <a:spcPts val="1000"/>
              </a:spcBef>
              <a:spcAft>
                <a:spcPts val="600"/>
              </a:spcAft>
              <a:buNone/>
              <a:defRPr sz="1800"/>
            </a:lvl1pPr>
            <a:lvl2pPr marL="228600" indent="0">
              <a:lnSpc>
                <a:spcPct val="100000"/>
              </a:lnSpc>
              <a:spcBef>
                <a:spcPts val="1000"/>
              </a:spcBef>
              <a:spcAft>
                <a:spcPts val="600"/>
              </a:spcAft>
              <a:buNone/>
              <a:defRPr sz="1800"/>
            </a:lvl2pPr>
            <a:lvl3pPr marL="6858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pic>
        <p:nvPicPr>
          <p:cNvPr id="7" name="Picture Placeholder 38">
            <a:extLst>
              <a:ext uri="{FF2B5EF4-FFF2-40B4-BE49-F238E27FC236}">
                <a16:creationId xmlns:a16="http://schemas.microsoft.com/office/drawing/2014/main" id="{31550E6E-10D6-E75A-F6B1-8800DAC2CBFB}"/>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73038" y="1457865"/>
            <a:ext cx="3200400" cy="4580626"/>
          </a:xfrm>
        </p:spPr>
        <p:txBody>
          <a:bodyPr anchor="t">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796287" y="1457864"/>
            <a:ext cx="4986068" cy="4580627"/>
          </a:xfrm>
        </p:spPr>
        <p:txBody>
          <a:bodyPr tIns="45720" anchor="t" anchorCtr="0">
            <a:normAutofit/>
          </a:bodyPr>
          <a:lstStyle>
            <a:lvl1pPr marL="0" indent="0">
              <a:lnSpc>
                <a:spcPct val="150000"/>
              </a:lnSpc>
              <a:spcBef>
                <a:spcPts val="1000"/>
              </a:spcBef>
              <a:spcAft>
                <a:spcPts val="1200"/>
              </a:spcAft>
              <a:buNone/>
              <a:defRPr sz="2400"/>
            </a:lvl1pPr>
            <a:lvl2pPr>
              <a:lnSpc>
                <a:spcPct val="150000"/>
              </a:lnSpc>
              <a:spcBef>
                <a:spcPts val="1000"/>
              </a:spcBef>
              <a:spcAft>
                <a:spcPts val="1200"/>
              </a:spcAft>
              <a:defRPr sz="2000"/>
            </a:lvl2pPr>
            <a:lvl3pPr>
              <a:lnSpc>
                <a:spcPct val="150000"/>
              </a:lnSpc>
              <a:spcBef>
                <a:spcPts val="1000"/>
              </a:spcBef>
              <a:spcAft>
                <a:spcPts val="1200"/>
              </a:spcAft>
              <a:defRPr sz="1800"/>
            </a:lvl3pPr>
            <a:lvl4pPr>
              <a:lnSpc>
                <a:spcPct val="150000"/>
              </a:lnSpc>
              <a:spcBef>
                <a:spcPts val="1000"/>
              </a:spcBef>
              <a:spcAft>
                <a:spcPts val="1200"/>
              </a:spcAft>
              <a:defRPr sz="1600"/>
            </a:lvl4pPr>
            <a:lvl5pPr>
              <a:lnSpc>
                <a:spcPct val="150000"/>
              </a:lnSpc>
              <a:spcBef>
                <a:spcPts val="1000"/>
              </a:spcBef>
              <a:spcAft>
                <a:spcPts val="1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5/27/2024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5/27/2024</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1524000" y="2286000"/>
            <a:ext cx="9144000" cy="2286000"/>
          </a:xfrm>
          <a:noFill/>
        </p:spPr>
        <p:txBody>
          <a:bodyPr>
            <a:noAutofit/>
          </a:bodyPr>
          <a:lstStyle/>
          <a:p>
            <a:r>
              <a:rPr lang="en-US" dirty="0"/>
              <a:t>BIG Mountain Project</a:t>
            </a:r>
          </a:p>
        </p:txBody>
      </p:sp>
    </p:spTree>
    <p:extLst>
      <p:ext uri="{BB962C8B-B14F-4D97-AF65-F5344CB8AC3E}">
        <p14:creationId xmlns:p14="http://schemas.microsoft.com/office/powerpoint/2010/main" val="2083028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838200" y="133630"/>
            <a:ext cx="10515600" cy="662783"/>
          </a:xfrm>
          <a:noFill/>
        </p:spPr>
        <p:txBody>
          <a:bodyPr anchor="b"/>
          <a:lstStyle/>
          <a:p>
            <a:pPr algn="ctr"/>
            <a:r>
              <a:rPr lang="en-US" dirty="0"/>
              <a:t>Summary and Conclusion</a:t>
            </a:r>
          </a:p>
        </p:txBody>
      </p:sp>
      <p:sp>
        <p:nvSpPr>
          <p:cNvPr id="4" name="Table Placeholder 3">
            <a:extLst>
              <a:ext uri="{FF2B5EF4-FFF2-40B4-BE49-F238E27FC236}">
                <a16:creationId xmlns:a16="http://schemas.microsoft.com/office/drawing/2014/main" id="{3738C558-DD22-1BDC-40A7-31C5B2B9A239}"/>
              </a:ext>
            </a:extLst>
          </p:cNvPr>
          <p:cNvSpPr>
            <a:spLocks noGrp="1"/>
          </p:cNvSpPr>
          <p:nvPr>
            <p:ph type="tbl" sz="quarter" idx="13"/>
          </p:nvPr>
        </p:nvSpPr>
        <p:spPr>
          <a:xfrm>
            <a:off x="176981" y="796413"/>
            <a:ext cx="11828206" cy="5927957"/>
          </a:xfrm>
        </p:spPr>
        <p:txBody>
          <a:bodyPr>
            <a:normAutofit/>
          </a:bodyPr>
          <a:lstStyle/>
          <a:p>
            <a:pPr marL="0" indent="0">
              <a:lnSpc>
                <a:spcPct val="150000"/>
              </a:lnSpc>
              <a:buNone/>
            </a:pPr>
            <a:r>
              <a:rPr lang="en-US" sz="2000" dirty="0"/>
              <a:t>The project's primary focus was on model comparison to gain insights into setting a ticket price that maximizes revenue without adversely affecting Big Mountain's profit. After thorough data analysis, it was determined that the Random Forest model provided a better fit for the dataset. However, the observed difference between Big Mountain's actual ticket price and the modeled price raised concerns, as the actual price was overpriced by more than 15%. For instance, considering a hypothetical scenario where changes such as adding a run, increasing the vertical drop by 150 feet and installing an additional chairlift only marginally increase the ticket price by $0.52, the expected revenue boost could amount to $907,407. Extrapolating this scenario over three years suggests that the increase in ticket price could range from $0.52 to $2, resulting in a projected revenue increase of $907,407 to $2,272,221. Given these findings, Big Mountain Resort should prioritize investment in three key features: runs, vertical drop, and chairlifts, as these are areas where the resort already ranks among the top competitors. By enhancing these features strategically, the resort can maintain its competitive edge while optimizing revenue generation.</a:t>
            </a:r>
          </a:p>
        </p:txBody>
      </p:sp>
    </p:spTree>
    <p:extLst>
      <p:ext uri="{BB962C8B-B14F-4D97-AF65-F5344CB8AC3E}">
        <p14:creationId xmlns:p14="http://schemas.microsoft.com/office/powerpoint/2010/main" val="36046306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4143375" y="92597"/>
            <a:ext cx="3905250" cy="3032567"/>
          </a:xfrm>
          <a:noFill/>
        </p:spPr>
        <p:txBody>
          <a:bodyPr anchor="b"/>
          <a:lstStyle/>
          <a:p>
            <a:r>
              <a:rPr lang="en-US" dirty="0"/>
              <a:t>Thank you</a:t>
            </a:r>
          </a:p>
        </p:txBody>
      </p:sp>
      <p:sp>
        <p:nvSpPr>
          <p:cNvPr id="3" name="Content Placeholder 2">
            <a:extLst>
              <a:ext uri="{FF2B5EF4-FFF2-40B4-BE49-F238E27FC236}">
                <a16:creationId xmlns:a16="http://schemas.microsoft.com/office/drawing/2014/main" id="{1BE98EFF-197D-3136-70B9-7BBD30A48931}"/>
              </a:ext>
            </a:extLst>
          </p:cNvPr>
          <p:cNvSpPr>
            <a:spLocks noGrp="1"/>
          </p:cNvSpPr>
          <p:nvPr>
            <p:ph type="body" sz="quarter" idx="10"/>
          </p:nvPr>
        </p:nvSpPr>
        <p:spPr>
          <a:xfrm>
            <a:off x="4143375" y="4004321"/>
            <a:ext cx="3905250" cy="2743200"/>
          </a:xfrm>
          <a:noFill/>
        </p:spPr>
        <p:txBody>
          <a:bodyPr anchor="t">
            <a:normAutofit/>
          </a:bodyPr>
          <a:lstStyle/>
          <a:p>
            <a:r>
              <a:rPr lang="en-US" dirty="0"/>
              <a:t>Jacques Demezier</a:t>
            </a:r>
          </a:p>
          <a:p>
            <a:r>
              <a:rPr lang="en-US" dirty="0"/>
              <a:t>sejad78@gmail</a:t>
            </a:r>
            <a:r>
              <a:rPr lang="en-US"/>
              <a:t>.com</a:t>
            </a:r>
            <a:endParaRPr lang="en-US" dirty="0"/>
          </a:p>
        </p:txBody>
      </p:sp>
    </p:spTree>
    <p:extLst>
      <p:ext uri="{BB962C8B-B14F-4D97-AF65-F5344CB8AC3E}">
        <p14:creationId xmlns:p14="http://schemas.microsoft.com/office/powerpoint/2010/main" val="611567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1373038" y="1457865"/>
            <a:ext cx="3200400" cy="4580626"/>
          </a:xfrm>
          <a:noFill/>
        </p:spPr>
        <p:txBody>
          <a:bodyPr anchor="t">
            <a:noAutofit/>
          </a:bodyPr>
          <a:lstStyle/>
          <a:p>
            <a:r>
              <a:rPr lang="en-US" dirty="0"/>
              <a:t>Agenda</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4796287" y="1457865"/>
            <a:ext cx="4986068" cy="3586084"/>
          </a:xfrm>
          <a:noFill/>
        </p:spPr>
        <p:txBody>
          <a:bodyPr anchor="t">
            <a:normAutofit/>
          </a:bodyPr>
          <a:lstStyle/>
          <a:p>
            <a:r>
              <a:rPr lang="en-US" dirty="0"/>
              <a:t>Problem Statement</a:t>
            </a:r>
          </a:p>
          <a:p>
            <a:r>
              <a:rPr lang="en-US" dirty="0"/>
              <a:t>Recommendation and key findings</a:t>
            </a:r>
          </a:p>
          <a:p>
            <a:r>
              <a:rPr lang="en-US" dirty="0"/>
              <a:t>Modeling Results and Analysis</a:t>
            </a:r>
          </a:p>
          <a:p>
            <a:r>
              <a:rPr lang="en-US" dirty="0"/>
              <a:t>Summary and Conclusion</a:t>
            </a:r>
          </a:p>
          <a:p>
            <a:endParaRPr lang="en-US" dirty="0"/>
          </a:p>
        </p:txBody>
      </p:sp>
    </p:spTree>
    <p:extLst>
      <p:ext uri="{BB962C8B-B14F-4D97-AF65-F5344CB8AC3E}">
        <p14:creationId xmlns:p14="http://schemas.microsoft.com/office/powerpoint/2010/main" val="2070817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1616598" y="995425"/>
            <a:ext cx="8958805" cy="1077230"/>
          </a:xfrm>
          <a:noFill/>
        </p:spPr>
        <p:txBody>
          <a:bodyPr/>
          <a:lstStyle/>
          <a:p>
            <a:r>
              <a:rPr lang="en-US" dirty="0"/>
              <a:t>Problem Identification</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sz="half" idx="14"/>
          </p:nvPr>
        </p:nvSpPr>
        <p:spPr>
          <a:xfrm>
            <a:off x="1616075" y="2257425"/>
            <a:ext cx="8959850" cy="3541713"/>
          </a:xfrm>
          <a:noFill/>
        </p:spPr>
        <p:txBody>
          <a:bodyPr vert="horz" lIns="91440" tIns="45720" rIns="91440" bIns="45720" rtlCol="0" anchor="t">
            <a:normAutofit fontScale="92500" lnSpcReduction="20000"/>
          </a:bodyPr>
          <a:lstStyle/>
          <a:p>
            <a:pPr>
              <a:lnSpc>
                <a:spcPct val="150000"/>
              </a:lnSpc>
            </a:pPr>
            <a:r>
              <a:rPr lang="en-US" sz="2000" dirty="0"/>
              <a:t>The primary objective of this project was to conduct model comparison testing to gain insight into ski resort ticket prices and determine how Big Mountain Resort can remain competitive while considering various resort parameters. With Montana ranking third among the top states for ski resorts, and adult ticket prices ranging from $38 to $83, the aim is to ensure that Big Mountain's ticket prices remain within 10% of the market price, which ranges from $18 to $178 for other resorts. Given that new business improvements may incur additional operating costs of $1,540,000, it is imperative to implement effective strategies to attract more customers and keep ticket prices competitive.</a:t>
            </a:r>
          </a:p>
        </p:txBody>
      </p:sp>
    </p:spTree>
    <p:extLst>
      <p:ext uri="{BB962C8B-B14F-4D97-AF65-F5344CB8AC3E}">
        <p14:creationId xmlns:p14="http://schemas.microsoft.com/office/powerpoint/2010/main" val="1667462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1616598" y="995425"/>
            <a:ext cx="8958805" cy="1077230"/>
          </a:xfrm>
          <a:noFill/>
        </p:spPr>
        <p:txBody>
          <a:bodyPr/>
          <a:lstStyle/>
          <a:p>
            <a:r>
              <a:rPr lang="en-US" dirty="0"/>
              <a:t>Problem Identification Continue</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sz="half" idx="14"/>
          </p:nvPr>
        </p:nvSpPr>
        <p:spPr>
          <a:xfrm>
            <a:off x="1616075" y="2257425"/>
            <a:ext cx="8959850" cy="3541713"/>
          </a:xfrm>
          <a:noFill/>
        </p:spPr>
        <p:txBody>
          <a:bodyPr vert="horz" lIns="91440" tIns="45720" rIns="91440" bIns="45720" rtlCol="0" anchor="t">
            <a:normAutofit fontScale="92500" lnSpcReduction="20000"/>
          </a:bodyPr>
          <a:lstStyle/>
          <a:p>
            <a:pPr>
              <a:lnSpc>
                <a:spcPct val="150000"/>
              </a:lnSpc>
            </a:pPr>
            <a:r>
              <a:rPr lang="en-US" sz="2000" dirty="0"/>
              <a:t>Big Mountain Resort must set a clear goal of achieving a yearly customer increment of at least 35% over the next three years to offset the new operational costs.  Since the pace at which new customers are acquired may vary, ticket prices will be based on the number of days of visits. For example, a one-day visit will adhere to the 10% ticket price increment, while visits of three days, five days, and more will respectively fall within a 5% increment, ensuring that the ticket price remains competitive with the market or even lower. By implementing these strategies, Big Mountain Resort can maintain its competitiveness in the market, attract more customers, and offset the additional operating costs incurred by new business improvements.</a:t>
            </a:r>
          </a:p>
        </p:txBody>
      </p:sp>
    </p:spTree>
    <p:extLst>
      <p:ext uri="{BB962C8B-B14F-4D97-AF65-F5344CB8AC3E}">
        <p14:creationId xmlns:p14="http://schemas.microsoft.com/office/powerpoint/2010/main" val="1658197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1269357" y="891251"/>
            <a:ext cx="9653286" cy="809730"/>
          </a:xfrm>
          <a:noFill/>
        </p:spPr>
        <p:txBody>
          <a:bodyPr/>
          <a:lstStyle/>
          <a:p>
            <a:r>
              <a:rPr lang="en-US" dirty="0"/>
              <a:t>Recommendation and Key Findings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3"/>
          </p:nvPr>
        </p:nvSpPr>
        <p:spPr>
          <a:xfrm>
            <a:off x="1400540" y="1700981"/>
            <a:ext cx="9739408" cy="4778477"/>
          </a:xfrm>
          <a:noFill/>
        </p:spPr>
        <p:txBody>
          <a:bodyPr>
            <a:normAutofit fontScale="77500" lnSpcReduction="20000"/>
          </a:bodyPr>
          <a:lstStyle/>
          <a:p>
            <a:pPr>
              <a:lnSpc>
                <a:spcPct val="210000"/>
              </a:lnSpc>
            </a:pPr>
            <a:r>
              <a:rPr lang="en-US" dirty="0"/>
              <a:t>The data analysis revealed that the Random Forest model outperformed the Linear Regression model, demonstrating a lower cross-validation mean absolute error, approximately $1 less. This suggests that the Random Forest model is better suited for predicting ticket prices. Additionally, the analysis suggests that Big Mountain Resort should explore strategies to either reduce costs, increase revenue, or ideally, both. For instance, based on the dataset, implementing changes such as adding a run, increasing the vertical drop by 150 feet, and installing an additional chairlift would only marginally increase the ticket price by $0.52. However, this would result in an expected revenue boost of $907,407. Hypothetically, if these changes were maintained for three years, the projected increase in ticket prices could range from $0.52 to $2, translating to a total revenue projection of $907,407 to $2,272,221. Given these findings, it is recommended that Big Mountain Resort prioritizes investment in three key features: runs, vertical drop, and chairlifts, as these are areas where the resort already excels compared to its competitors. Enhancing these features could further strengthen the resort's position in the market and potentially attract more visitors.</a:t>
            </a:r>
          </a:p>
        </p:txBody>
      </p:sp>
    </p:spTree>
    <p:extLst>
      <p:ext uri="{BB962C8B-B14F-4D97-AF65-F5344CB8AC3E}">
        <p14:creationId xmlns:p14="http://schemas.microsoft.com/office/powerpoint/2010/main" val="1420595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1073070" y="914400"/>
            <a:ext cx="10045861" cy="698090"/>
          </a:xfrm>
          <a:noFill/>
        </p:spPr>
        <p:txBody>
          <a:bodyPr/>
          <a:lstStyle/>
          <a:p>
            <a:r>
              <a:rPr lang="en-US" dirty="0"/>
              <a:t>Modeling Results and Analysis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
          </p:nvPr>
        </p:nvSpPr>
        <p:spPr>
          <a:xfrm>
            <a:off x="1423686" y="1612490"/>
            <a:ext cx="9617939" cy="4331110"/>
          </a:xfrm>
          <a:noFill/>
        </p:spPr>
        <p:txBody>
          <a:bodyPr vert="horz" lIns="91440" tIns="45720" rIns="91440" bIns="45720" rtlCol="0" anchor="t">
            <a:normAutofit fontScale="92500" lnSpcReduction="10000"/>
          </a:bodyPr>
          <a:lstStyle/>
          <a:p>
            <a:pPr indent="-228600">
              <a:lnSpc>
                <a:spcPct val="170000"/>
              </a:lnSpc>
            </a:pPr>
            <a:r>
              <a:rPr lang="en-US" dirty="0"/>
              <a:t>Before conducting the analysis, data manipulation was performed on the cleaned data, which was renamed  “ski_data_step3_features”. To perform the test, we first partitioned the data into training and testing using a splitting of 70/30 (Train =  70 and test =30) regarding “ mean “ as a predictor on one hand, then comparing the logistic and random forest models on the other hand. Then after missing values were imputed on both the “Train and the Test” data set, we tested using “Linear Regression and  Random Forest models”.  The results have shown that when using the linear model, the average expected ticket was within $12 and more and $ 9 for the “ Random Forest” one, where both show better results than the $19 from just guessing using the average. The results also show that Big Mountain ranks prominently in four critical areas: vertical drop, snow-making capacity, the total number of chairs, and the number of fast quads, positioning it favorably in the league table. </a:t>
            </a:r>
          </a:p>
        </p:txBody>
      </p:sp>
    </p:spTree>
    <p:extLst>
      <p:ext uri="{BB962C8B-B14F-4D97-AF65-F5344CB8AC3E}">
        <p14:creationId xmlns:p14="http://schemas.microsoft.com/office/powerpoint/2010/main" val="1994246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1073070" y="914400"/>
            <a:ext cx="10045861" cy="698090"/>
          </a:xfrm>
          <a:noFill/>
        </p:spPr>
        <p:txBody>
          <a:bodyPr/>
          <a:lstStyle/>
          <a:p>
            <a:r>
              <a:rPr lang="en-US" dirty="0"/>
              <a:t>Modeling Results and Analysis Continue</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
          </p:nvPr>
        </p:nvSpPr>
        <p:spPr>
          <a:xfrm>
            <a:off x="1423686" y="1612490"/>
            <a:ext cx="9617939" cy="4151702"/>
          </a:xfrm>
          <a:noFill/>
        </p:spPr>
        <p:txBody>
          <a:bodyPr vert="horz" lIns="91440" tIns="45720" rIns="91440" bIns="45720" rtlCol="0" anchor="t">
            <a:normAutofit/>
          </a:bodyPr>
          <a:lstStyle/>
          <a:p>
            <a:pPr indent="-228600">
              <a:lnSpc>
                <a:spcPct val="150000"/>
              </a:lnSpc>
            </a:pPr>
            <a:r>
              <a:rPr lang="en-US" dirty="0"/>
              <a:t>Upon refitting the model, evidence suggests a potential for increasing ticket prices. Despite the modeled price for Big Mountain not significantly deviating from the actual price (with an expected mean absolute error of $10.39), the difference between the two, at 4.48, while seemingly minor statistically, has significant implications for competitiveness. With the actual price ranging from $81 to $93.87, the model indicates an overpricing of over (15%), raising concerns about competitiveness. As a result, a few scenarios were run in terms of projecting which model would provide better insights for better business decisions related to ticket prices. Running the scenarios here's a breakdown of each scenario's findings:</a:t>
            </a:r>
          </a:p>
        </p:txBody>
      </p:sp>
    </p:spTree>
    <p:extLst>
      <p:ext uri="{BB962C8B-B14F-4D97-AF65-F5344CB8AC3E}">
        <p14:creationId xmlns:p14="http://schemas.microsoft.com/office/powerpoint/2010/main" val="3791842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1073070" y="914400"/>
            <a:ext cx="10045861" cy="698090"/>
          </a:xfrm>
          <a:noFill/>
        </p:spPr>
        <p:txBody>
          <a:bodyPr/>
          <a:lstStyle/>
          <a:p>
            <a:r>
              <a:rPr lang="en-US" dirty="0"/>
              <a:t>Modeling Results and Analysis Continue</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
          </p:nvPr>
        </p:nvSpPr>
        <p:spPr>
          <a:xfrm>
            <a:off x="1423686" y="1612490"/>
            <a:ext cx="9617939" cy="4151702"/>
          </a:xfrm>
          <a:noFill/>
        </p:spPr>
        <p:txBody>
          <a:bodyPr vert="horz" lIns="91440" tIns="45720" rIns="91440" bIns="45720" rtlCol="0" anchor="t">
            <a:normAutofit/>
          </a:bodyPr>
          <a:lstStyle/>
          <a:p>
            <a:pPr indent="-228600"/>
            <a:endParaRPr lang="en-US" dirty="0"/>
          </a:p>
          <a:p>
            <a:pPr indent="-228600"/>
            <a:r>
              <a:rPr lang="en-US" dirty="0"/>
              <a:t>1) Closing runs:</a:t>
            </a:r>
          </a:p>
          <a:p>
            <a:pPr indent="-228600"/>
            <a:r>
              <a:rPr lang="en-US" dirty="0"/>
              <a:t>   - Closing one run has no impact on ticket price.</a:t>
            </a:r>
          </a:p>
          <a:p>
            <a:pPr indent="-228600"/>
            <a:r>
              <a:rPr lang="en-US" dirty="0"/>
              <a:t>   - Successively closing two or three runs reduces support for ticket price and revenue.</a:t>
            </a:r>
          </a:p>
          <a:p>
            <a:pPr indent="-228600"/>
            <a:r>
              <a:rPr lang="en-US" dirty="0"/>
              <a:t>   - If Big Mountain closes three runs, closing four or five additional runs doesn't further decrease ticket price. However, closing six or more runs leads to a significant drop in revenue.</a:t>
            </a:r>
          </a:p>
          <a:p>
            <a:pPr indent="-228600"/>
            <a:endParaRPr lang="en-US" dirty="0"/>
          </a:p>
          <a:p>
            <a:pPr indent="-228600"/>
            <a:r>
              <a:rPr lang="en-US" dirty="0"/>
              <a:t>2) Increasing vertical drop:</a:t>
            </a:r>
          </a:p>
          <a:p>
            <a:pPr indent="-228600"/>
            <a:r>
              <a:rPr lang="en-US" dirty="0"/>
              <a:t>   - Adding a run to increase the vertical drop by 150 feet results in a $0.52 increase in ticket price. Over the season, this could translate to an increase in revenue of $907,407.</a:t>
            </a:r>
          </a:p>
          <a:p>
            <a:pPr indent="-228600"/>
            <a:endParaRPr lang="en-US" dirty="0"/>
          </a:p>
          <a:p>
            <a:pPr indent="-228600"/>
            <a:endParaRPr lang="en-US" dirty="0"/>
          </a:p>
        </p:txBody>
      </p:sp>
    </p:spTree>
    <p:extLst>
      <p:ext uri="{BB962C8B-B14F-4D97-AF65-F5344CB8AC3E}">
        <p14:creationId xmlns:p14="http://schemas.microsoft.com/office/powerpoint/2010/main" val="1196268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1073070" y="914400"/>
            <a:ext cx="10045861" cy="698090"/>
          </a:xfrm>
          <a:noFill/>
        </p:spPr>
        <p:txBody>
          <a:bodyPr/>
          <a:lstStyle/>
          <a:p>
            <a:r>
              <a:rPr lang="en-US" dirty="0"/>
              <a:t>Modeling Results and Analysis Continue</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
          </p:nvPr>
        </p:nvSpPr>
        <p:spPr>
          <a:xfrm>
            <a:off x="1423686" y="1612490"/>
            <a:ext cx="9617939" cy="4151702"/>
          </a:xfrm>
          <a:noFill/>
        </p:spPr>
        <p:txBody>
          <a:bodyPr vert="horz" lIns="91440" tIns="45720" rIns="91440" bIns="45720" rtlCol="0" anchor="t">
            <a:normAutofit/>
          </a:bodyPr>
          <a:lstStyle/>
          <a:p>
            <a:pPr indent="-228600"/>
            <a:endParaRPr lang="en-US" dirty="0"/>
          </a:p>
          <a:p>
            <a:pPr indent="-228600"/>
            <a:r>
              <a:rPr lang="en-US" dirty="0"/>
              <a:t>3) Expanding snow-making coverage:</a:t>
            </a:r>
          </a:p>
          <a:p>
            <a:pPr indent="-228600"/>
            <a:r>
              <a:rPr lang="en-US" dirty="0"/>
              <a:t>   - Adding 2 acres of snow-making cover leads to a marginal increase in the ticket price ($0.09). Over the season, this amounts to an expected revenue increase of $162,037. However, the impact is relatively small compared to the investment.</a:t>
            </a:r>
          </a:p>
          <a:p>
            <a:pPr indent="-228600"/>
            <a:endParaRPr lang="en-US" dirty="0"/>
          </a:p>
          <a:p>
            <a:pPr indent="-228600"/>
            <a:r>
              <a:rPr lang="en-US" dirty="0"/>
              <a:t>4) Extending the longest run:</a:t>
            </a:r>
          </a:p>
          <a:p>
            <a:pPr indent="-228600"/>
            <a:r>
              <a:rPr lang="en-US" dirty="0"/>
              <a:t>   - Increasing the longest run by 0.2 miles to a total of 3.5 miles shows no significant difference in ticket price. Although the longest run feature was included in the linear model, it ranks lower in importance in the random forest model, which was chosen for its better performance.</a:t>
            </a:r>
          </a:p>
          <a:p>
            <a:pPr indent="-228600"/>
            <a:endParaRPr lang="en-US" dirty="0"/>
          </a:p>
        </p:txBody>
      </p:sp>
    </p:spTree>
    <p:extLst>
      <p:ext uri="{BB962C8B-B14F-4D97-AF65-F5344CB8AC3E}">
        <p14:creationId xmlns:p14="http://schemas.microsoft.com/office/powerpoint/2010/main" val="1699887440"/>
      </p:ext>
    </p:extLst>
  </p:cSld>
  <p:clrMapOvr>
    <a:masterClrMapping/>
  </p:clrMapOvr>
</p:sld>
</file>

<file path=ppt/theme/theme1.xml><?xml version="1.0" encoding="utf-8"?>
<a:theme xmlns:a="http://schemas.openxmlformats.org/drawingml/2006/main" name="Custom">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10081922_Win32_SL_V4" id="{CCBED28E-3218-45D8-920F-A2D91CCE8680}" vid="{A1C6549C-A185-4AC8-97B3-DFFFA7355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49358-775F-4CF9-9AE6-33A7901637E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B2D96AF-4C9E-4DD0-A165-CD22BB87D090}">
  <ds:schemaRefs>
    <ds:schemaRef ds:uri="http://schemas.microsoft.com/sharepoint/v3/contenttype/forms"/>
  </ds:schemaRefs>
</ds:datastoreItem>
</file>

<file path=customXml/itemProps3.xml><?xml version="1.0" encoding="utf-8"?>
<ds:datastoreItem xmlns:ds="http://schemas.openxmlformats.org/officeDocument/2006/customXml" ds:itemID="{FAF1DBB7-4BA2-49E3-BEC8-A38406CA5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{5BB58752-A753-4025-B9EB-ED05C19DEBF9}tf10081922_win32</Template>
  <TotalTime>20</TotalTime>
  <Words>1297</Words>
  <Application>Microsoft Office PowerPoint</Application>
  <PresentationFormat>Widescreen</PresentationFormat>
  <Paragraphs>37</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Arial</vt:lpstr>
      <vt:lpstr>Calibri</vt:lpstr>
      <vt:lpstr>Quire Sans Pro Light</vt:lpstr>
      <vt:lpstr>Tisa Offc Serif Pro</vt:lpstr>
      <vt:lpstr>Custom</vt:lpstr>
      <vt:lpstr>BIG Mountain Project</vt:lpstr>
      <vt:lpstr>Agenda</vt:lpstr>
      <vt:lpstr>Problem Identification</vt:lpstr>
      <vt:lpstr>Problem Identification Continue</vt:lpstr>
      <vt:lpstr>Recommendation and Key Findings</vt:lpstr>
      <vt:lpstr>Modeling Results and Analysis</vt:lpstr>
      <vt:lpstr>Modeling Results and Analysis Continue</vt:lpstr>
      <vt:lpstr>Modeling Results and Analysis Continue</vt:lpstr>
      <vt:lpstr>Modeling Results and Analysis Continue</vt:lpstr>
      <vt:lpstr>Summary and 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Mountain Project</dc:title>
  <dc:creator>Jacques Demezier</dc:creator>
  <cp:lastModifiedBy>Jacques Demezier</cp:lastModifiedBy>
  <cp:revision>1</cp:revision>
  <dcterms:created xsi:type="dcterms:W3CDTF">2024-05-27T20:15:42Z</dcterms:created>
  <dcterms:modified xsi:type="dcterms:W3CDTF">2024-05-27T20:35:50Z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